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ubik Medium"/>
      <p:regular r:id="rId18"/>
      <p:bold r:id="rId19"/>
      <p:italic r:id="rId20"/>
      <p:boldItalic r:id="rId21"/>
    </p:embeddedFont>
    <p:embeddedFont>
      <p:font typeface="Rubik Light"/>
      <p:regular r:id="rId22"/>
      <p:bold r:id="rId23"/>
      <p:italic r:id="rId24"/>
      <p:boldItalic r:id="rId25"/>
    </p:embeddedFont>
    <p:embeddedFont>
      <p:font typeface="Rubik"/>
      <p:regular r:id="rId26"/>
      <p:bold r:id="rId27"/>
      <p:italic r:id="rId28"/>
      <p:boldItalic r:id="rId29"/>
    </p:embeddedFont>
    <p:embeddedFont>
      <p:font typeface="Rubik SemiBold"/>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ubikMedium-italic.fntdata"/><Relationship Id="rId22" Type="http://schemas.openxmlformats.org/officeDocument/2006/relationships/font" Target="fonts/RubikLight-regular.fntdata"/><Relationship Id="rId21" Type="http://schemas.openxmlformats.org/officeDocument/2006/relationships/font" Target="fonts/RubikMedium-boldItalic.fntdata"/><Relationship Id="rId24" Type="http://schemas.openxmlformats.org/officeDocument/2006/relationships/font" Target="fonts/RubikLight-italic.fntdata"/><Relationship Id="rId23" Type="http://schemas.openxmlformats.org/officeDocument/2006/relationships/font" Target="fonts/Rubik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ubik-regular.fntdata"/><Relationship Id="rId25" Type="http://schemas.openxmlformats.org/officeDocument/2006/relationships/font" Target="fonts/RubikLight-boldItalic.fntdata"/><Relationship Id="rId28" Type="http://schemas.openxmlformats.org/officeDocument/2006/relationships/font" Target="fonts/Rubik-italic.fntdata"/><Relationship Id="rId27" Type="http://schemas.openxmlformats.org/officeDocument/2006/relationships/font" Target="fonts/Rubik-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ubik-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ubikSemiBold-bold.fntdata"/><Relationship Id="rId30" Type="http://schemas.openxmlformats.org/officeDocument/2006/relationships/font" Target="fonts/RubikSemiBold-regular.fntdata"/><Relationship Id="rId11" Type="http://schemas.openxmlformats.org/officeDocument/2006/relationships/slide" Target="slides/slide6.xml"/><Relationship Id="rId33" Type="http://schemas.openxmlformats.org/officeDocument/2006/relationships/font" Target="fonts/RubikSemiBold-boldItalic.fntdata"/><Relationship Id="rId10" Type="http://schemas.openxmlformats.org/officeDocument/2006/relationships/slide" Target="slides/slide5.xml"/><Relationship Id="rId32" Type="http://schemas.openxmlformats.org/officeDocument/2006/relationships/font" Target="fonts/RubikSemi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ubikMedium-bold.fntdata"/><Relationship Id="rId18" Type="http://schemas.openxmlformats.org/officeDocument/2006/relationships/font" Target="fonts/Rubik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1356d9b0f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1356d9b0f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2655c8f53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2655c8f53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200da5092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200da5092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200da5092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200da5092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200da5092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200da5092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200da5092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200da5092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ab432a39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ab432a39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ab432a39e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ab432a39e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ab432a39e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ab432a39e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ab432a39e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ab432a39e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ab432a39e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ab432a39e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ab432a39e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ab432a39e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hyperlink" Target="https://github.com/Kyielas/Rakamin-X-Bank-Muamalat-Digital-User-Churn-Dashboar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hyperlink" Target="https://drive.google.com/file/d/1dkgV3D0KcGsXiT7VMzNDUff3o5Kkjyu6/view?usp=shar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hyperlink" Target="https://lookerstudio.google.com/reporting/6050d1ec-caff-4208-9ac6-15feb2649278"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55" name="Google Shape;55;p13"/>
          <p:cNvPicPr preferRelativeResize="0"/>
          <p:nvPr/>
        </p:nvPicPr>
        <p:blipFill rotWithShape="1">
          <a:blip r:embed="rId4">
            <a:alphaModFix/>
          </a:blip>
          <a:srcRect b="0" l="0" r="0" t="0"/>
          <a:stretch/>
        </p:blipFill>
        <p:spPr>
          <a:xfrm>
            <a:off x="349800" y="186500"/>
            <a:ext cx="1399901" cy="541300"/>
          </a:xfrm>
          <a:prstGeom prst="rect">
            <a:avLst/>
          </a:prstGeom>
          <a:noFill/>
          <a:ln>
            <a:noFill/>
          </a:ln>
        </p:spPr>
      </p:pic>
      <p:sp>
        <p:nvSpPr>
          <p:cNvPr id="56" name="Google Shape;56;p13"/>
          <p:cNvSpPr txBox="1"/>
          <p:nvPr/>
        </p:nvSpPr>
        <p:spPr>
          <a:xfrm>
            <a:off x="517900" y="1596200"/>
            <a:ext cx="6332100" cy="677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lt1"/>
                </a:solidFill>
                <a:latin typeface="Rubik"/>
                <a:ea typeface="Rubik"/>
                <a:cs typeface="Rubik"/>
                <a:sym typeface="Rubik"/>
              </a:rPr>
              <a:t>Digital User Churn Dashboard</a:t>
            </a:r>
            <a:endParaRPr sz="3200">
              <a:solidFill>
                <a:schemeClr val="lt1"/>
              </a:solidFill>
              <a:latin typeface="Rubik"/>
              <a:ea typeface="Rubik"/>
              <a:cs typeface="Rubik"/>
              <a:sym typeface="Rubik"/>
            </a:endParaRPr>
          </a:p>
        </p:txBody>
      </p:sp>
      <p:sp>
        <p:nvSpPr>
          <p:cNvPr id="57" name="Google Shape;57;p13"/>
          <p:cNvSpPr txBox="1"/>
          <p:nvPr/>
        </p:nvSpPr>
        <p:spPr>
          <a:xfrm>
            <a:off x="517900" y="2215900"/>
            <a:ext cx="5253000" cy="1123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100">
                <a:solidFill>
                  <a:schemeClr val="lt1"/>
                </a:solidFill>
                <a:latin typeface="Rubik SemiBold"/>
                <a:ea typeface="Rubik SemiBold"/>
                <a:cs typeface="Rubik SemiBold"/>
                <a:sym typeface="Rubik SemiBold"/>
              </a:rPr>
              <a:t>Business Intelligence Analyst Project Based Internship Program</a:t>
            </a:r>
            <a:endParaRPr sz="2100">
              <a:solidFill>
                <a:schemeClr val="lt1"/>
              </a:solidFill>
              <a:latin typeface="Rubik SemiBold"/>
              <a:ea typeface="Rubik SemiBold"/>
              <a:cs typeface="Rubik SemiBold"/>
              <a:sym typeface="Rubik SemiBold"/>
            </a:endParaRPr>
          </a:p>
          <a:p>
            <a:pPr indent="0" lvl="0" marL="0" rtl="0" algn="l">
              <a:spcBef>
                <a:spcPts val="0"/>
              </a:spcBef>
              <a:spcAft>
                <a:spcPts val="0"/>
              </a:spcAft>
              <a:buNone/>
            </a:pPr>
            <a:r>
              <a:t/>
            </a:r>
            <a:endParaRPr sz="1900">
              <a:solidFill>
                <a:schemeClr val="lt1"/>
              </a:solidFill>
              <a:latin typeface="Rubik SemiBold"/>
              <a:ea typeface="Rubik SemiBold"/>
              <a:cs typeface="Rubik SemiBold"/>
              <a:sym typeface="Rubik SemiBold"/>
            </a:endParaRPr>
          </a:p>
        </p:txBody>
      </p:sp>
      <p:sp>
        <p:nvSpPr>
          <p:cNvPr id="58" name="Google Shape;58;p13"/>
          <p:cNvSpPr/>
          <p:nvPr/>
        </p:nvSpPr>
        <p:spPr>
          <a:xfrm>
            <a:off x="6757125" y="-621925"/>
            <a:ext cx="3135000" cy="3051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nvSpPr>
        <p:spPr>
          <a:xfrm>
            <a:off x="1769125" y="172450"/>
            <a:ext cx="45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
        <p:nvSpPr>
          <p:cNvPr id="60" name="Google Shape;60;p13"/>
          <p:cNvSpPr txBox="1"/>
          <p:nvPr/>
        </p:nvSpPr>
        <p:spPr>
          <a:xfrm>
            <a:off x="517900" y="2937700"/>
            <a:ext cx="4392000" cy="800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Rubik Light"/>
                <a:ea typeface="Rubik Light"/>
                <a:cs typeface="Rubik Light"/>
                <a:sym typeface="Rubik Light"/>
              </a:rPr>
              <a:t>Presented by</a:t>
            </a:r>
            <a:endParaRPr sz="2000">
              <a:solidFill>
                <a:schemeClr val="lt1"/>
              </a:solidFill>
              <a:latin typeface="Rubik Light"/>
              <a:ea typeface="Rubik Light"/>
              <a:cs typeface="Rubik Light"/>
              <a:sym typeface="Rubik Light"/>
            </a:endParaRPr>
          </a:p>
          <a:p>
            <a:pPr indent="0" lvl="0" marL="0" rtl="0" algn="l">
              <a:spcBef>
                <a:spcPts val="0"/>
              </a:spcBef>
              <a:spcAft>
                <a:spcPts val="0"/>
              </a:spcAft>
              <a:buNone/>
            </a:pPr>
            <a:r>
              <a:rPr lang="en" sz="2000">
                <a:solidFill>
                  <a:schemeClr val="lt1"/>
                </a:solidFill>
                <a:latin typeface="Rubik Light"/>
                <a:ea typeface="Rubik Light"/>
                <a:cs typeface="Rubik Light"/>
                <a:sym typeface="Rubik Light"/>
              </a:rPr>
              <a:t>Budiman Akbar Radhiansyah</a:t>
            </a:r>
            <a:endParaRPr sz="2000">
              <a:solidFill>
                <a:schemeClr val="lt1"/>
              </a:solidFill>
              <a:latin typeface="Rubik Light"/>
              <a:ea typeface="Rubik Light"/>
              <a:cs typeface="Rubik Light"/>
              <a:sym typeface="Rubik Light"/>
            </a:endParaRPr>
          </a:p>
        </p:txBody>
      </p:sp>
      <p:pic>
        <p:nvPicPr>
          <p:cNvPr id="61" name="Google Shape;61;p13"/>
          <p:cNvPicPr preferRelativeResize="0"/>
          <p:nvPr/>
        </p:nvPicPr>
        <p:blipFill>
          <a:blip r:embed="rId5">
            <a:alphaModFix/>
          </a:blip>
          <a:stretch>
            <a:fillRect/>
          </a:stretch>
        </p:blipFill>
        <p:spPr>
          <a:xfrm>
            <a:off x="2329775" y="260753"/>
            <a:ext cx="1538099" cy="4698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2"/>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47" name="Google Shape;147;p22"/>
          <p:cNvSpPr txBox="1"/>
          <p:nvPr/>
        </p:nvSpPr>
        <p:spPr>
          <a:xfrm>
            <a:off x="340500" y="1899838"/>
            <a:ext cx="8463000" cy="8772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4500">
                <a:latin typeface="Rubik"/>
                <a:ea typeface="Rubik"/>
                <a:cs typeface="Rubik"/>
                <a:sym typeface="Rubik"/>
              </a:rPr>
              <a:t>Link Github</a:t>
            </a:r>
            <a:endParaRPr b="1" sz="4500">
              <a:latin typeface="Rubik"/>
              <a:ea typeface="Rubik"/>
              <a:cs typeface="Rubik"/>
              <a:sym typeface="Rubik"/>
            </a:endParaRPr>
          </a:p>
        </p:txBody>
      </p:sp>
      <p:pic>
        <p:nvPicPr>
          <p:cNvPr id="148" name="Google Shape;148;p22"/>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49" name="Google Shape;149;p22"/>
          <p:cNvSpPr txBox="1"/>
          <p:nvPr/>
        </p:nvSpPr>
        <p:spPr>
          <a:xfrm>
            <a:off x="340500" y="2843463"/>
            <a:ext cx="83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latin typeface="Rubik"/>
                <a:ea typeface="Rubik"/>
                <a:cs typeface="Rubik"/>
                <a:sym typeface="Rubik"/>
                <a:hlinkClick r:id="rId5"/>
              </a:rPr>
              <a:t>Link Github [ Klik Disini ]</a:t>
            </a:r>
            <a:endParaRPr i="1">
              <a:latin typeface="Rubik"/>
              <a:ea typeface="Rubik"/>
              <a:cs typeface="Rubik"/>
              <a:sym typeface="Rubi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3"/>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55" name="Google Shape;155;p23"/>
          <p:cNvSpPr txBox="1"/>
          <p:nvPr/>
        </p:nvSpPr>
        <p:spPr>
          <a:xfrm>
            <a:off x="340500" y="1899838"/>
            <a:ext cx="8463000" cy="9543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5000">
                <a:latin typeface="Rubik"/>
                <a:ea typeface="Rubik"/>
                <a:cs typeface="Rubik"/>
                <a:sym typeface="Rubik"/>
              </a:rPr>
              <a:t>Link Video</a:t>
            </a:r>
            <a:endParaRPr b="1" sz="5000">
              <a:latin typeface="Rubik"/>
              <a:ea typeface="Rubik"/>
              <a:cs typeface="Rubik"/>
              <a:sym typeface="Rubik"/>
            </a:endParaRPr>
          </a:p>
        </p:txBody>
      </p:sp>
      <p:pic>
        <p:nvPicPr>
          <p:cNvPr id="156" name="Google Shape;156;p23"/>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57" name="Google Shape;157;p23"/>
          <p:cNvSpPr txBox="1"/>
          <p:nvPr/>
        </p:nvSpPr>
        <p:spPr>
          <a:xfrm>
            <a:off x="340500" y="2843463"/>
            <a:ext cx="83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158" name="Google Shape;158;p23"/>
          <p:cNvSpPr txBox="1"/>
          <p:nvPr/>
        </p:nvSpPr>
        <p:spPr>
          <a:xfrm>
            <a:off x="340500" y="2843463"/>
            <a:ext cx="83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latin typeface="Rubik"/>
                <a:ea typeface="Rubik"/>
                <a:cs typeface="Rubik"/>
                <a:sym typeface="Rubik"/>
                <a:hlinkClick r:id="rId5"/>
              </a:rPr>
              <a:t>Link Video [ Klik Disini ]</a:t>
            </a:r>
            <a:endParaRPr i="1">
              <a:latin typeface="Rubik"/>
              <a:ea typeface="Rubik"/>
              <a:cs typeface="Rubik"/>
              <a:sym typeface="Rubi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162" name="Shape 162"/>
        <p:cNvGrpSpPr/>
        <p:nvPr/>
      </p:nvGrpSpPr>
      <p:grpSpPr>
        <a:xfrm>
          <a:off x="0" y="0"/>
          <a:ext cx="0" cy="0"/>
          <a:chOff x="0" y="0"/>
          <a:chExt cx="0" cy="0"/>
        </a:xfrm>
      </p:grpSpPr>
      <p:pic>
        <p:nvPicPr>
          <p:cNvPr id="163" name="Google Shape;163;p24"/>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64" name="Google Shape;164;p24"/>
          <p:cNvPicPr preferRelativeResize="0"/>
          <p:nvPr/>
        </p:nvPicPr>
        <p:blipFill rotWithShape="1">
          <a:blip r:embed="rId4">
            <a:alphaModFix/>
          </a:blip>
          <a:srcRect b="0" l="0" r="0" t="0"/>
          <a:stretch/>
        </p:blipFill>
        <p:spPr>
          <a:xfrm>
            <a:off x="2895425" y="4262625"/>
            <a:ext cx="1399901" cy="541300"/>
          </a:xfrm>
          <a:prstGeom prst="rect">
            <a:avLst/>
          </a:prstGeom>
          <a:noFill/>
          <a:ln>
            <a:noFill/>
          </a:ln>
        </p:spPr>
      </p:pic>
      <p:sp>
        <p:nvSpPr>
          <p:cNvPr id="165" name="Google Shape;165;p24"/>
          <p:cNvSpPr txBox="1"/>
          <p:nvPr/>
        </p:nvSpPr>
        <p:spPr>
          <a:xfrm>
            <a:off x="2376000" y="1939850"/>
            <a:ext cx="4392000" cy="877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4500">
                <a:solidFill>
                  <a:schemeClr val="lt1"/>
                </a:solidFill>
                <a:latin typeface="Rubik"/>
                <a:ea typeface="Rubik"/>
                <a:cs typeface="Rubik"/>
                <a:sym typeface="Rubik"/>
              </a:rPr>
              <a:t>Thank You</a:t>
            </a:r>
            <a:endParaRPr sz="2000">
              <a:solidFill>
                <a:schemeClr val="lt1"/>
              </a:solidFill>
              <a:latin typeface="Rubik"/>
              <a:ea typeface="Rubik"/>
              <a:cs typeface="Rubik"/>
              <a:sym typeface="Rubik"/>
            </a:endParaRPr>
          </a:p>
        </p:txBody>
      </p:sp>
      <p:sp>
        <p:nvSpPr>
          <p:cNvPr id="166" name="Google Shape;166;p24"/>
          <p:cNvSpPr txBox="1"/>
          <p:nvPr/>
        </p:nvSpPr>
        <p:spPr>
          <a:xfrm>
            <a:off x="4314750" y="4248575"/>
            <a:ext cx="45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
        <p:nvSpPr>
          <p:cNvPr id="167" name="Google Shape;167;p24"/>
          <p:cNvSpPr/>
          <p:nvPr/>
        </p:nvSpPr>
        <p:spPr>
          <a:xfrm>
            <a:off x="4871775" y="4301225"/>
            <a:ext cx="1538100" cy="541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ubik Medium"/>
                <a:ea typeface="Rubik Medium"/>
                <a:cs typeface="Rubik Medium"/>
                <a:sym typeface="Rubik Medium"/>
              </a:rPr>
              <a:t>Logo Company</a:t>
            </a:r>
            <a:endParaRPr>
              <a:solidFill>
                <a:schemeClr val="lt1"/>
              </a:solidFill>
              <a:latin typeface="Rubik Medium"/>
              <a:ea typeface="Rubik Medium"/>
              <a:cs typeface="Rubik Medium"/>
              <a:sym typeface="Rubi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4"/>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67" name="Google Shape;67;p14"/>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68" name="Google Shape;68;p14"/>
          <p:cNvSpPr/>
          <p:nvPr/>
        </p:nvSpPr>
        <p:spPr>
          <a:xfrm>
            <a:off x="0" y="0"/>
            <a:ext cx="4572000" cy="5143500"/>
          </a:xfrm>
          <a:prstGeom prst="rect">
            <a:avLst/>
          </a:prstGeom>
          <a:solidFill>
            <a:srgbClr val="019FAB">
              <a:alpha val="4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537850" y="470625"/>
            <a:ext cx="1899300" cy="1848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ubik Medium"/>
                <a:ea typeface="Rubik Medium"/>
                <a:cs typeface="Rubik Medium"/>
                <a:sym typeface="Rubik Medium"/>
              </a:rPr>
              <a:t>Insert your photo here</a:t>
            </a:r>
            <a:endParaRPr>
              <a:latin typeface="Rubik Medium"/>
              <a:ea typeface="Rubik Medium"/>
              <a:cs typeface="Rubik Medium"/>
              <a:sym typeface="Rubik Medium"/>
            </a:endParaRPr>
          </a:p>
        </p:txBody>
      </p:sp>
      <p:sp>
        <p:nvSpPr>
          <p:cNvPr id="70" name="Google Shape;70;p14"/>
          <p:cNvSpPr txBox="1"/>
          <p:nvPr/>
        </p:nvSpPr>
        <p:spPr>
          <a:xfrm>
            <a:off x="2528250" y="840975"/>
            <a:ext cx="20016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Rubik SemiBold"/>
                <a:ea typeface="Rubik SemiBold"/>
                <a:cs typeface="Rubik SemiBold"/>
                <a:sym typeface="Rubik SemiBold"/>
              </a:rPr>
              <a:t>Budiman Akbar Radhiansyah</a:t>
            </a:r>
            <a:endParaRPr sz="2200">
              <a:latin typeface="Rubik SemiBold"/>
              <a:ea typeface="Rubik SemiBold"/>
              <a:cs typeface="Rubik SemiBold"/>
              <a:sym typeface="Rubik SemiBold"/>
            </a:endParaRPr>
          </a:p>
        </p:txBody>
      </p:sp>
      <p:sp>
        <p:nvSpPr>
          <p:cNvPr id="71" name="Google Shape;71;p14"/>
          <p:cNvSpPr txBox="1"/>
          <p:nvPr/>
        </p:nvSpPr>
        <p:spPr>
          <a:xfrm>
            <a:off x="537850" y="2571750"/>
            <a:ext cx="350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Rubik SemiBold"/>
                <a:ea typeface="Rubik SemiBold"/>
                <a:cs typeface="Rubik SemiBold"/>
                <a:sym typeface="Rubik SemiBold"/>
              </a:rPr>
              <a:t>About You</a:t>
            </a:r>
            <a:endParaRPr sz="2000">
              <a:latin typeface="Rubik SemiBold"/>
              <a:ea typeface="Rubik SemiBold"/>
              <a:cs typeface="Rubik SemiBold"/>
              <a:sym typeface="Rubik SemiBold"/>
            </a:endParaRPr>
          </a:p>
        </p:txBody>
      </p:sp>
      <p:sp>
        <p:nvSpPr>
          <p:cNvPr id="72" name="Google Shape;72;p14"/>
          <p:cNvSpPr txBox="1"/>
          <p:nvPr/>
        </p:nvSpPr>
        <p:spPr>
          <a:xfrm>
            <a:off x="4867250" y="959175"/>
            <a:ext cx="350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Rubik SemiBold"/>
                <a:ea typeface="Rubik SemiBold"/>
                <a:cs typeface="Rubik SemiBold"/>
                <a:sym typeface="Rubik SemiBold"/>
              </a:rPr>
              <a:t>Insert Your Experience</a:t>
            </a:r>
            <a:endParaRPr sz="2000">
              <a:latin typeface="Rubik SemiBold"/>
              <a:ea typeface="Rubik SemiBold"/>
              <a:cs typeface="Rubik SemiBold"/>
              <a:sym typeface="Rubik SemiBold"/>
            </a:endParaRPr>
          </a:p>
        </p:txBody>
      </p:sp>
      <p:sp>
        <p:nvSpPr>
          <p:cNvPr id="73" name="Google Shape;73;p14"/>
          <p:cNvSpPr/>
          <p:nvPr/>
        </p:nvSpPr>
        <p:spPr>
          <a:xfrm>
            <a:off x="5095575" y="1848125"/>
            <a:ext cx="28500" cy="9918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5095575" y="2671850"/>
            <a:ext cx="28500" cy="9918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5000625" y="1716050"/>
            <a:ext cx="218400" cy="2184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5000625" y="2800350"/>
            <a:ext cx="218400" cy="2184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txBox="1"/>
          <p:nvPr/>
        </p:nvSpPr>
        <p:spPr>
          <a:xfrm>
            <a:off x="5294775" y="1625150"/>
            <a:ext cx="3740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chemeClr val="dk1"/>
                </a:solidFill>
                <a:latin typeface="Rubik"/>
                <a:ea typeface="Rubik"/>
                <a:cs typeface="Rubik"/>
                <a:sym typeface="Rubik"/>
              </a:rPr>
              <a:t>Bank Muamalat x Rakamin Academy</a:t>
            </a:r>
            <a:endParaRPr b="1">
              <a:solidFill>
                <a:schemeClr val="dk1"/>
              </a:solidFill>
              <a:latin typeface="Rubik"/>
              <a:ea typeface="Rubik"/>
              <a:cs typeface="Rubik"/>
              <a:sym typeface="Rubik"/>
            </a:endParaRPr>
          </a:p>
          <a:p>
            <a:pPr indent="0" lvl="0" marL="0" rtl="0" algn="l">
              <a:spcBef>
                <a:spcPts val="0"/>
              </a:spcBef>
              <a:spcAft>
                <a:spcPts val="0"/>
              </a:spcAft>
              <a:buClr>
                <a:schemeClr val="dk1"/>
              </a:buClr>
              <a:buSzPts val="1100"/>
              <a:buFont typeface="Arial"/>
              <a:buNone/>
            </a:pPr>
            <a:r>
              <a:rPr lang="en">
                <a:solidFill>
                  <a:schemeClr val="dk1"/>
                </a:solidFill>
                <a:latin typeface="Rubik"/>
                <a:ea typeface="Rubik"/>
                <a:cs typeface="Rubik"/>
                <a:sym typeface="Rubik"/>
              </a:rPr>
              <a:t>Project Based Intern: Business Intelligence Analyst</a:t>
            </a:r>
            <a:endParaRPr>
              <a:solidFill>
                <a:schemeClr val="dk1"/>
              </a:solidFill>
              <a:latin typeface="Rubik"/>
              <a:ea typeface="Rubik"/>
              <a:cs typeface="Rubik"/>
              <a:sym typeface="Rubik"/>
            </a:endParaRPr>
          </a:p>
          <a:p>
            <a:pPr indent="0" lvl="0" marL="0" rtl="0" algn="l">
              <a:spcBef>
                <a:spcPts val="0"/>
              </a:spcBef>
              <a:spcAft>
                <a:spcPts val="0"/>
              </a:spcAft>
              <a:buClr>
                <a:schemeClr val="dk1"/>
              </a:buClr>
              <a:buSzPts val="1100"/>
              <a:buFont typeface="Arial"/>
              <a:buNone/>
            </a:pPr>
            <a:r>
              <a:rPr lang="en">
                <a:solidFill>
                  <a:schemeClr val="dk1"/>
                </a:solidFill>
                <a:latin typeface="Rubik"/>
                <a:ea typeface="Rubik"/>
                <a:cs typeface="Rubik"/>
                <a:sym typeface="Rubik"/>
              </a:rPr>
              <a:t>October 2023</a:t>
            </a:r>
            <a:endParaRPr>
              <a:latin typeface="Rubik"/>
              <a:ea typeface="Rubik"/>
              <a:cs typeface="Rubik"/>
              <a:sym typeface="Rubik"/>
            </a:endParaRPr>
          </a:p>
        </p:txBody>
      </p:sp>
      <p:sp>
        <p:nvSpPr>
          <p:cNvPr id="78" name="Google Shape;78;p14"/>
          <p:cNvSpPr txBox="1"/>
          <p:nvPr/>
        </p:nvSpPr>
        <p:spPr>
          <a:xfrm>
            <a:off x="5294775" y="2709450"/>
            <a:ext cx="3740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chemeClr val="dk1"/>
                </a:solidFill>
                <a:highlight>
                  <a:srgbClr val="FFFFFF"/>
                </a:highlight>
                <a:latin typeface="Rubik"/>
                <a:ea typeface="Rubik"/>
                <a:cs typeface="Rubik"/>
                <a:sym typeface="Rubik"/>
              </a:rPr>
              <a:t>Database Analyst Intern</a:t>
            </a:r>
            <a:endParaRPr b="1" sz="1600">
              <a:solidFill>
                <a:schemeClr val="dk1"/>
              </a:solidFill>
              <a:latin typeface="Rubik"/>
              <a:ea typeface="Rubik"/>
              <a:cs typeface="Rubik"/>
              <a:sym typeface="Rubik"/>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ubik"/>
                <a:ea typeface="Rubik"/>
                <a:cs typeface="Rubik"/>
                <a:sym typeface="Rubik"/>
              </a:rPr>
              <a:t>PT Finnet Indonesia</a:t>
            </a:r>
            <a:endParaRPr>
              <a:solidFill>
                <a:schemeClr val="dk1"/>
              </a:solidFill>
              <a:latin typeface="Rubik"/>
              <a:ea typeface="Rubik"/>
              <a:cs typeface="Rubik"/>
              <a:sym typeface="Rubik"/>
            </a:endParaRPr>
          </a:p>
          <a:p>
            <a:pPr indent="0" lvl="0" marL="0" rtl="0" algn="l">
              <a:spcBef>
                <a:spcPts val="0"/>
              </a:spcBef>
              <a:spcAft>
                <a:spcPts val="0"/>
              </a:spcAft>
              <a:buNone/>
            </a:pPr>
            <a:r>
              <a:rPr lang="en">
                <a:solidFill>
                  <a:schemeClr val="dk1"/>
                </a:solidFill>
                <a:highlight>
                  <a:srgbClr val="FFFFFF"/>
                </a:highlight>
                <a:latin typeface="Rubik"/>
                <a:ea typeface="Rubik"/>
                <a:cs typeface="Rubik"/>
                <a:sym typeface="Rubik"/>
              </a:rPr>
              <a:t>Aug 2020 - Oct 2020</a:t>
            </a:r>
            <a:endParaRPr>
              <a:latin typeface="Rubik"/>
              <a:ea typeface="Rubik"/>
              <a:cs typeface="Rubik"/>
              <a:sym typeface="Rubik"/>
            </a:endParaRPr>
          </a:p>
        </p:txBody>
      </p:sp>
      <p:sp>
        <p:nvSpPr>
          <p:cNvPr id="79" name="Google Shape;79;p14"/>
          <p:cNvSpPr txBox="1"/>
          <p:nvPr/>
        </p:nvSpPr>
        <p:spPr>
          <a:xfrm>
            <a:off x="537850" y="3064350"/>
            <a:ext cx="37401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50">
                <a:solidFill>
                  <a:schemeClr val="dk1"/>
                </a:solidFill>
                <a:latin typeface="Rubik"/>
                <a:ea typeface="Rubik"/>
                <a:cs typeface="Rubik"/>
                <a:sym typeface="Rubik"/>
              </a:rPr>
              <a:t>Hi, I'm Iman, aspiring to excel as a Data Scientist leveraging my background in Informatics Engineering from Institute Technology of Sepuluh Nopember. </a:t>
            </a:r>
            <a:endParaRPr sz="1050">
              <a:solidFill>
                <a:schemeClr val="dk1"/>
              </a:solidFill>
              <a:latin typeface="Rubik"/>
              <a:ea typeface="Rubik"/>
              <a:cs typeface="Rubik"/>
              <a:sym typeface="Rubik"/>
            </a:endParaRPr>
          </a:p>
          <a:p>
            <a:pPr indent="0" lvl="0" marL="0" rtl="0" algn="just">
              <a:spcBef>
                <a:spcPts val="0"/>
              </a:spcBef>
              <a:spcAft>
                <a:spcPts val="0"/>
              </a:spcAft>
              <a:buNone/>
            </a:pPr>
            <a:r>
              <a:rPr lang="en" sz="1050">
                <a:solidFill>
                  <a:schemeClr val="dk1"/>
                </a:solidFill>
                <a:latin typeface="Rubik"/>
                <a:ea typeface="Rubik"/>
                <a:cs typeface="Rubik"/>
                <a:sym typeface="Rubik"/>
              </a:rPr>
              <a:t>I have a knack for paying close attention to details, working well in teams, and engaging with stakeholders. These skills have been proven by my track record of providing valuable insights that improve efficiency and help in making smart decisions.</a:t>
            </a:r>
            <a:endParaRPr>
              <a:latin typeface="Rubik"/>
              <a:ea typeface="Rubik"/>
              <a:cs typeface="Rubik"/>
              <a:sym typeface="Rubik"/>
            </a:endParaRPr>
          </a:p>
        </p:txBody>
      </p:sp>
      <p:pic>
        <p:nvPicPr>
          <p:cNvPr id="80" name="Google Shape;80;p14"/>
          <p:cNvPicPr preferRelativeResize="0"/>
          <p:nvPr/>
        </p:nvPicPr>
        <p:blipFill rotWithShape="1">
          <a:blip r:embed="rId5">
            <a:alphaModFix/>
          </a:blip>
          <a:srcRect b="0" l="20060" r="25384" t="0"/>
          <a:stretch/>
        </p:blipFill>
        <p:spPr>
          <a:xfrm>
            <a:off x="537850" y="415875"/>
            <a:ext cx="1899300" cy="19584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5"/>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86" name="Google Shape;86;p15"/>
          <p:cNvSpPr txBox="1"/>
          <p:nvPr/>
        </p:nvSpPr>
        <p:spPr>
          <a:xfrm>
            <a:off x="254400" y="185613"/>
            <a:ext cx="8463000" cy="7233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500">
                <a:latin typeface="Rubik"/>
                <a:ea typeface="Rubik"/>
                <a:cs typeface="Rubik"/>
                <a:sym typeface="Rubik"/>
              </a:rPr>
              <a:t>Soal 1</a:t>
            </a:r>
            <a:endParaRPr b="1" sz="3500">
              <a:latin typeface="Rubik"/>
              <a:ea typeface="Rubik"/>
              <a:cs typeface="Rubik"/>
              <a:sym typeface="Rubik"/>
            </a:endParaRPr>
          </a:p>
        </p:txBody>
      </p:sp>
      <p:pic>
        <p:nvPicPr>
          <p:cNvPr id="87" name="Google Shape;87;p15"/>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88" name="Google Shape;88;p15"/>
          <p:cNvSpPr txBox="1"/>
          <p:nvPr/>
        </p:nvSpPr>
        <p:spPr>
          <a:xfrm>
            <a:off x="297450" y="967588"/>
            <a:ext cx="8376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latin typeface="Rubik"/>
                <a:ea typeface="Rubik"/>
                <a:cs typeface="Rubik"/>
                <a:sym typeface="Rubik"/>
              </a:rPr>
              <a:t>Tentukan masing-masing primary key pada 4 dataset penjualan</a:t>
            </a:r>
            <a:endParaRPr>
              <a:solidFill>
                <a:schemeClr val="dk1"/>
              </a:solidFill>
              <a:latin typeface="Rubik"/>
              <a:ea typeface="Rubik"/>
              <a:cs typeface="Rubik"/>
              <a:sym typeface="Rubik"/>
            </a:endParaRPr>
          </a:p>
          <a:p>
            <a:pPr indent="0" lvl="0" marL="0" rtl="0" algn="l">
              <a:spcBef>
                <a:spcPts val="0"/>
              </a:spcBef>
              <a:spcAft>
                <a:spcPts val="0"/>
              </a:spcAft>
              <a:buClr>
                <a:schemeClr val="dk1"/>
              </a:buClr>
              <a:buSzPts val="1100"/>
              <a:buFont typeface="Arial"/>
              <a:buNone/>
            </a:pPr>
            <a:r>
              <a:rPr lang="en">
                <a:solidFill>
                  <a:schemeClr val="dk1"/>
                </a:solidFill>
                <a:latin typeface="Rubik"/>
                <a:ea typeface="Rubik"/>
                <a:cs typeface="Rubik"/>
                <a:sym typeface="Rubik"/>
              </a:rPr>
              <a:t>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AutoNum type="arabicPeriod"/>
            </a:pPr>
            <a:r>
              <a:rPr lang="en">
                <a:solidFill>
                  <a:schemeClr val="dk1"/>
                </a:solidFill>
                <a:latin typeface="Rubik"/>
                <a:ea typeface="Rubik"/>
                <a:cs typeface="Rubik"/>
                <a:sym typeface="Rubik"/>
              </a:rPr>
              <a:t>Primary key tabel Customer : </a:t>
            </a:r>
            <a:r>
              <a:rPr b="1" lang="en">
                <a:solidFill>
                  <a:schemeClr val="dk1"/>
                </a:solidFill>
                <a:latin typeface="Rubik"/>
                <a:ea typeface="Rubik"/>
                <a:cs typeface="Rubik"/>
                <a:sym typeface="Rubik"/>
              </a:rPr>
              <a:t>CustomerID</a:t>
            </a:r>
            <a:endParaRPr b="1">
              <a:solidFill>
                <a:schemeClr val="dk1"/>
              </a:solidFill>
              <a:latin typeface="Rubik"/>
              <a:ea typeface="Rubik"/>
              <a:cs typeface="Rubik"/>
              <a:sym typeface="Rubik"/>
            </a:endParaRPr>
          </a:p>
          <a:p>
            <a:pPr indent="0" lvl="0" marL="457200" rtl="0" algn="l">
              <a:spcBef>
                <a:spcPts val="0"/>
              </a:spcBef>
              <a:spcAft>
                <a:spcPts val="0"/>
              </a:spcAft>
              <a:buClr>
                <a:schemeClr val="dk1"/>
              </a:buClr>
              <a:buSzPts val="1100"/>
              <a:buFont typeface="Arial"/>
              <a:buNone/>
            </a:pPr>
            <a:r>
              <a:t/>
            </a:r>
            <a:endParaRPr b="1">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AutoNum type="arabicPeriod"/>
            </a:pPr>
            <a:r>
              <a:rPr lang="en">
                <a:solidFill>
                  <a:schemeClr val="dk1"/>
                </a:solidFill>
                <a:latin typeface="Rubik"/>
                <a:ea typeface="Rubik"/>
                <a:cs typeface="Rubik"/>
                <a:sym typeface="Rubik"/>
              </a:rPr>
              <a:t>Primary key tabel Products : </a:t>
            </a:r>
            <a:r>
              <a:rPr b="1" lang="en">
                <a:solidFill>
                  <a:schemeClr val="dk1"/>
                </a:solidFill>
                <a:latin typeface="Rubik"/>
                <a:ea typeface="Rubik"/>
                <a:cs typeface="Rubik"/>
                <a:sym typeface="Rubik"/>
              </a:rPr>
              <a:t>ProdNumber</a:t>
            </a:r>
            <a:endParaRPr b="1">
              <a:solidFill>
                <a:schemeClr val="dk1"/>
              </a:solidFill>
              <a:latin typeface="Rubik"/>
              <a:ea typeface="Rubik"/>
              <a:cs typeface="Rubik"/>
              <a:sym typeface="Rubik"/>
            </a:endParaRPr>
          </a:p>
          <a:p>
            <a:pPr indent="0" lvl="0" marL="457200" rtl="0" algn="l">
              <a:spcBef>
                <a:spcPts val="0"/>
              </a:spcBef>
              <a:spcAft>
                <a:spcPts val="0"/>
              </a:spcAft>
              <a:buClr>
                <a:schemeClr val="dk1"/>
              </a:buClr>
              <a:buSzPts val="1100"/>
              <a:buFont typeface="Arial"/>
              <a:buNone/>
            </a:pPr>
            <a:r>
              <a:t/>
            </a:r>
            <a:endParaRPr b="1">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AutoNum type="arabicPeriod"/>
            </a:pPr>
            <a:r>
              <a:rPr lang="en">
                <a:solidFill>
                  <a:schemeClr val="dk1"/>
                </a:solidFill>
                <a:latin typeface="Rubik"/>
                <a:ea typeface="Rubik"/>
                <a:cs typeface="Rubik"/>
                <a:sym typeface="Rubik"/>
              </a:rPr>
              <a:t>Primary key tabel Orders : </a:t>
            </a:r>
            <a:r>
              <a:rPr b="1" lang="en">
                <a:solidFill>
                  <a:schemeClr val="dk1"/>
                </a:solidFill>
                <a:latin typeface="Rubik"/>
                <a:ea typeface="Rubik"/>
                <a:cs typeface="Rubik"/>
                <a:sym typeface="Rubik"/>
              </a:rPr>
              <a:t>OrderID</a:t>
            </a:r>
            <a:endParaRPr b="1">
              <a:solidFill>
                <a:schemeClr val="dk1"/>
              </a:solidFill>
              <a:latin typeface="Rubik"/>
              <a:ea typeface="Rubik"/>
              <a:cs typeface="Rubik"/>
              <a:sym typeface="Rubik"/>
            </a:endParaRPr>
          </a:p>
          <a:p>
            <a:pPr indent="0" lvl="0" marL="457200" rtl="0" algn="l">
              <a:spcBef>
                <a:spcPts val="0"/>
              </a:spcBef>
              <a:spcAft>
                <a:spcPts val="0"/>
              </a:spcAft>
              <a:buClr>
                <a:schemeClr val="dk1"/>
              </a:buClr>
              <a:buSzPts val="1100"/>
              <a:buFont typeface="Arial"/>
              <a:buNone/>
            </a:pPr>
            <a:r>
              <a:t/>
            </a:r>
            <a:endParaRPr b="1">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AutoNum type="arabicPeriod"/>
            </a:pPr>
            <a:r>
              <a:rPr lang="en">
                <a:solidFill>
                  <a:schemeClr val="dk1"/>
                </a:solidFill>
                <a:latin typeface="Rubik"/>
                <a:ea typeface="Rubik"/>
                <a:cs typeface="Rubik"/>
                <a:sym typeface="Rubik"/>
              </a:rPr>
              <a:t>Primary key tabel ProductCategory : </a:t>
            </a:r>
            <a:r>
              <a:rPr b="1" lang="en">
                <a:solidFill>
                  <a:schemeClr val="dk1"/>
                </a:solidFill>
                <a:latin typeface="Rubik"/>
                <a:ea typeface="Rubik"/>
                <a:cs typeface="Rubik"/>
                <a:sym typeface="Rubik"/>
              </a:rPr>
              <a:t>CategoryID</a:t>
            </a:r>
            <a:endParaRPr>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6"/>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94" name="Google Shape;94;p16"/>
          <p:cNvSpPr txBox="1"/>
          <p:nvPr/>
        </p:nvSpPr>
        <p:spPr>
          <a:xfrm>
            <a:off x="254400" y="185613"/>
            <a:ext cx="8463000" cy="7233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500">
                <a:latin typeface="Rubik"/>
                <a:ea typeface="Rubik"/>
                <a:cs typeface="Rubik"/>
                <a:sym typeface="Rubik"/>
              </a:rPr>
              <a:t>Soal 2</a:t>
            </a:r>
            <a:endParaRPr b="1" sz="3500">
              <a:latin typeface="Rubik"/>
              <a:ea typeface="Rubik"/>
              <a:cs typeface="Rubik"/>
              <a:sym typeface="Rubik"/>
            </a:endParaRPr>
          </a:p>
        </p:txBody>
      </p:sp>
      <p:pic>
        <p:nvPicPr>
          <p:cNvPr id="95" name="Google Shape;95;p16"/>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96" name="Google Shape;96;p16"/>
          <p:cNvSpPr txBox="1"/>
          <p:nvPr/>
        </p:nvSpPr>
        <p:spPr>
          <a:xfrm>
            <a:off x="297450" y="967588"/>
            <a:ext cx="83769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ubik"/>
                <a:ea typeface="Rubik"/>
                <a:cs typeface="Rubik"/>
                <a:sym typeface="Rubik"/>
              </a:rPr>
              <a:t>Tentukan relationship dari ke-4 tabel tersebut </a:t>
            </a:r>
            <a:endParaRPr>
              <a:solidFill>
                <a:schemeClr val="dk1"/>
              </a:solidFill>
              <a:latin typeface="Rubik"/>
              <a:ea typeface="Rubik"/>
              <a:cs typeface="Rubik"/>
              <a:sym typeface="Rubik"/>
            </a:endParaRPr>
          </a:p>
          <a:p>
            <a:pPr indent="0" lvl="0" marL="0" rtl="0" algn="l">
              <a:spcBef>
                <a:spcPts val="0"/>
              </a:spcBef>
              <a:spcAft>
                <a:spcPts val="0"/>
              </a:spcAft>
              <a:buNone/>
            </a:pPr>
            <a:r>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AutoNum type="arabicPeriod"/>
            </a:pPr>
            <a:r>
              <a:rPr b="1" lang="en">
                <a:solidFill>
                  <a:schemeClr val="dk1"/>
                </a:solidFill>
                <a:latin typeface="Rubik"/>
                <a:ea typeface="Rubik"/>
                <a:cs typeface="Rubik"/>
                <a:sym typeface="Rubik"/>
              </a:rPr>
              <a:t>Hubungan </a:t>
            </a:r>
            <a:r>
              <a:rPr b="1" i="1" lang="en">
                <a:solidFill>
                  <a:schemeClr val="dk1"/>
                </a:solidFill>
                <a:latin typeface="Rubik"/>
                <a:ea typeface="Rubik"/>
                <a:cs typeface="Rubik"/>
                <a:sym typeface="Rubik"/>
              </a:rPr>
              <a:t>many-to-one</a:t>
            </a:r>
            <a:r>
              <a:rPr b="1" lang="en">
                <a:solidFill>
                  <a:schemeClr val="dk1"/>
                </a:solidFill>
                <a:latin typeface="Rubik"/>
                <a:ea typeface="Rubik"/>
                <a:cs typeface="Rubik"/>
                <a:sym typeface="Rubik"/>
              </a:rPr>
              <a:t> antara tabel "Orders" dengan tabel "Products"</a:t>
            </a:r>
            <a:endParaRPr b="1">
              <a:solidFill>
                <a:schemeClr val="dk1"/>
              </a:solidFill>
              <a:latin typeface="Rubik"/>
              <a:ea typeface="Rubik"/>
              <a:cs typeface="Rubik"/>
              <a:sym typeface="Rubik"/>
            </a:endParaRPr>
          </a:p>
          <a:p>
            <a:pPr indent="0" lvl="0" marL="0" rtl="0" algn="l">
              <a:spcBef>
                <a:spcPts val="0"/>
              </a:spcBef>
              <a:spcAft>
                <a:spcPts val="0"/>
              </a:spcAft>
              <a:buClr>
                <a:schemeClr val="dk1"/>
              </a:buClr>
              <a:buSzPts val="1100"/>
              <a:buFont typeface="Arial"/>
              <a:buNone/>
            </a:pPr>
            <a:r>
              <a:t/>
            </a:r>
            <a:endParaRPr>
              <a:solidFill>
                <a:schemeClr val="dk1"/>
              </a:solidFill>
              <a:latin typeface="Rubik"/>
              <a:ea typeface="Rubik"/>
              <a:cs typeface="Rubik"/>
              <a:sym typeface="Rubik"/>
            </a:endParaRPr>
          </a:p>
          <a:p>
            <a:pPr indent="0" lvl="0" marL="457200" rtl="0" algn="l">
              <a:spcBef>
                <a:spcPts val="0"/>
              </a:spcBef>
              <a:spcAft>
                <a:spcPts val="0"/>
              </a:spcAft>
              <a:buClr>
                <a:schemeClr val="dk1"/>
              </a:buClr>
              <a:buSzPts val="1100"/>
              <a:buFont typeface="Arial"/>
              <a:buNone/>
            </a:pPr>
            <a:r>
              <a:rPr lang="en">
                <a:solidFill>
                  <a:schemeClr val="dk1"/>
                </a:solidFill>
                <a:latin typeface="Rubik"/>
                <a:ea typeface="Rubik"/>
                <a:cs typeface="Rubik"/>
                <a:sym typeface="Rubik"/>
              </a:rPr>
              <a:t>Karena banyaknya "Orders" dapat menggunakan "Products" yang sama, tetapi "Products" hanya dapat menggunakan satu "Orders".</a:t>
            </a:r>
            <a:endParaRPr>
              <a:solidFill>
                <a:schemeClr val="dk1"/>
              </a:solidFill>
              <a:latin typeface="Rubik"/>
              <a:ea typeface="Rubik"/>
              <a:cs typeface="Rubik"/>
              <a:sym typeface="Rubik"/>
            </a:endParaRPr>
          </a:p>
          <a:p>
            <a:pPr indent="0" lvl="0" marL="0" rtl="0" algn="l">
              <a:spcBef>
                <a:spcPts val="0"/>
              </a:spcBef>
              <a:spcAft>
                <a:spcPts val="0"/>
              </a:spcAft>
              <a:buNone/>
            </a:pPr>
            <a:r>
              <a:t/>
            </a:r>
            <a:endParaRPr sz="1200">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AutoNum type="arabicPeriod"/>
            </a:pPr>
            <a:r>
              <a:rPr b="1" lang="en">
                <a:solidFill>
                  <a:schemeClr val="dk1"/>
                </a:solidFill>
                <a:latin typeface="Rubik"/>
                <a:ea typeface="Rubik"/>
                <a:cs typeface="Rubik"/>
                <a:sym typeface="Rubik"/>
              </a:rPr>
              <a:t>Hubungan </a:t>
            </a:r>
            <a:r>
              <a:rPr b="1" i="1" lang="en">
                <a:solidFill>
                  <a:schemeClr val="dk1"/>
                </a:solidFill>
                <a:latin typeface="Rubik"/>
                <a:ea typeface="Rubik"/>
                <a:cs typeface="Rubik"/>
                <a:sym typeface="Rubik"/>
              </a:rPr>
              <a:t>one-to-many</a:t>
            </a:r>
            <a:r>
              <a:rPr b="1" lang="en">
                <a:solidFill>
                  <a:schemeClr val="dk1"/>
                </a:solidFill>
                <a:latin typeface="Rubik"/>
                <a:ea typeface="Rubik"/>
                <a:cs typeface="Rubik"/>
                <a:sym typeface="Rubik"/>
              </a:rPr>
              <a:t> antara tabel "Customers" dengan tabel "Orders"</a:t>
            </a:r>
            <a:endParaRPr b="1">
              <a:solidFill>
                <a:schemeClr val="dk1"/>
              </a:solidFill>
              <a:latin typeface="Rubik"/>
              <a:ea typeface="Rubik"/>
              <a:cs typeface="Rubik"/>
              <a:sym typeface="Rubik"/>
            </a:endParaRPr>
          </a:p>
          <a:p>
            <a:pPr indent="0" lvl="0" marL="0" rtl="0" algn="l">
              <a:spcBef>
                <a:spcPts val="0"/>
              </a:spcBef>
              <a:spcAft>
                <a:spcPts val="0"/>
              </a:spcAft>
              <a:buNone/>
            </a:pPr>
            <a:r>
              <a:t/>
            </a:r>
            <a:endParaRPr>
              <a:solidFill>
                <a:schemeClr val="dk1"/>
              </a:solidFill>
              <a:latin typeface="Rubik"/>
              <a:ea typeface="Rubik"/>
              <a:cs typeface="Rubik"/>
              <a:sym typeface="Rubik"/>
            </a:endParaRPr>
          </a:p>
          <a:p>
            <a:pPr indent="0" lvl="0" marL="457200" rtl="0" algn="l">
              <a:spcBef>
                <a:spcPts val="0"/>
              </a:spcBef>
              <a:spcAft>
                <a:spcPts val="0"/>
              </a:spcAft>
              <a:buNone/>
            </a:pPr>
            <a:r>
              <a:rPr lang="en">
                <a:solidFill>
                  <a:schemeClr val="dk1"/>
                </a:solidFill>
                <a:latin typeface="Rubik"/>
                <a:ea typeface="Rubik"/>
                <a:cs typeface="Rubik"/>
                <a:sym typeface="Rubik"/>
              </a:rPr>
              <a:t>Karena satu “Customers” dapat melakukan banyak “Orders”, tetapi setiap “Orders” hanya dapat dilakukan oleh satu “Customers”.</a:t>
            </a:r>
            <a:endParaRPr>
              <a:solidFill>
                <a:schemeClr val="dk1"/>
              </a:solidFill>
              <a:latin typeface="Rubik"/>
              <a:ea typeface="Rubik"/>
              <a:cs typeface="Rubik"/>
              <a:sym typeface="Rubik"/>
            </a:endParaRPr>
          </a:p>
          <a:p>
            <a:pPr indent="0" lvl="0" marL="457200" rtl="0" algn="l">
              <a:spcBef>
                <a:spcPts val="0"/>
              </a:spcBef>
              <a:spcAft>
                <a:spcPts val="0"/>
              </a:spcAft>
              <a:buNone/>
            </a:pPr>
            <a:r>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AutoNum type="arabicPeriod"/>
            </a:pPr>
            <a:r>
              <a:rPr b="1" lang="en">
                <a:solidFill>
                  <a:schemeClr val="dk1"/>
                </a:solidFill>
                <a:latin typeface="Rubik"/>
                <a:ea typeface="Rubik"/>
                <a:cs typeface="Rubik"/>
                <a:sym typeface="Rubik"/>
              </a:rPr>
              <a:t>Hubungan </a:t>
            </a:r>
            <a:r>
              <a:rPr b="1" i="1" lang="en">
                <a:solidFill>
                  <a:schemeClr val="dk1"/>
                </a:solidFill>
                <a:latin typeface="Rubik"/>
                <a:ea typeface="Rubik"/>
                <a:cs typeface="Rubik"/>
                <a:sym typeface="Rubik"/>
              </a:rPr>
              <a:t>many-to-one</a:t>
            </a:r>
            <a:r>
              <a:rPr lang="en">
                <a:solidFill>
                  <a:schemeClr val="dk1"/>
                </a:solidFill>
                <a:latin typeface="Rubik"/>
                <a:ea typeface="Rubik"/>
                <a:cs typeface="Rubik"/>
                <a:sym typeface="Rubik"/>
              </a:rPr>
              <a:t> </a:t>
            </a:r>
            <a:r>
              <a:rPr b="1" lang="en">
                <a:solidFill>
                  <a:schemeClr val="dk1"/>
                </a:solidFill>
                <a:latin typeface="Rubik"/>
                <a:ea typeface="Rubik"/>
                <a:cs typeface="Rubik"/>
                <a:sym typeface="Rubik"/>
              </a:rPr>
              <a:t>antara tabel "Products" dengan tabel "ProductCategory"</a:t>
            </a:r>
            <a:endParaRPr b="1">
              <a:solidFill>
                <a:schemeClr val="dk1"/>
              </a:solidFill>
              <a:latin typeface="Rubik"/>
              <a:ea typeface="Rubik"/>
              <a:cs typeface="Rubik"/>
              <a:sym typeface="Rubik"/>
            </a:endParaRPr>
          </a:p>
          <a:p>
            <a:pPr indent="0" lvl="0" marL="0" rtl="0" algn="l">
              <a:spcBef>
                <a:spcPts val="0"/>
              </a:spcBef>
              <a:spcAft>
                <a:spcPts val="0"/>
              </a:spcAft>
              <a:buNone/>
            </a:pPr>
            <a:r>
              <a:t/>
            </a:r>
            <a:endParaRPr>
              <a:solidFill>
                <a:schemeClr val="dk1"/>
              </a:solidFill>
              <a:latin typeface="Rubik"/>
              <a:ea typeface="Rubik"/>
              <a:cs typeface="Rubik"/>
              <a:sym typeface="Rubik"/>
            </a:endParaRPr>
          </a:p>
          <a:p>
            <a:pPr indent="0" lvl="0" marL="457200" rtl="0" algn="l">
              <a:spcBef>
                <a:spcPts val="0"/>
              </a:spcBef>
              <a:spcAft>
                <a:spcPts val="0"/>
              </a:spcAft>
              <a:buNone/>
            </a:pPr>
            <a:r>
              <a:rPr lang="en">
                <a:solidFill>
                  <a:schemeClr val="dk1"/>
                </a:solidFill>
                <a:latin typeface="Rubik"/>
                <a:ea typeface="Rubik"/>
                <a:cs typeface="Rubik"/>
                <a:sym typeface="Rubik"/>
              </a:rPr>
              <a:t>Karena banyaknya “Products" termasuk ke dalam satu "ProductCategory" tertentu.</a:t>
            </a:r>
            <a:endParaRPr>
              <a:solidFill>
                <a:schemeClr val="dk1"/>
              </a:solidFill>
              <a:latin typeface="Rubik"/>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02" name="Google Shape;102;p17"/>
          <p:cNvSpPr txBox="1"/>
          <p:nvPr/>
        </p:nvSpPr>
        <p:spPr>
          <a:xfrm>
            <a:off x="254400" y="185613"/>
            <a:ext cx="8463000" cy="7233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500">
                <a:latin typeface="Rubik"/>
                <a:ea typeface="Rubik"/>
                <a:cs typeface="Rubik"/>
                <a:sym typeface="Rubik"/>
              </a:rPr>
              <a:t>Soal 3: Soal</a:t>
            </a:r>
            <a:endParaRPr b="1" sz="3500">
              <a:latin typeface="Rubik"/>
              <a:ea typeface="Rubik"/>
              <a:cs typeface="Rubik"/>
              <a:sym typeface="Rubik"/>
            </a:endParaRPr>
          </a:p>
        </p:txBody>
      </p:sp>
      <p:pic>
        <p:nvPicPr>
          <p:cNvPr id="103" name="Google Shape;103;p17"/>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04" name="Google Shape;104;p17"/>
          <p:cNvSpPr txBox="1"/>
          <p:nvPr/>
        </p:nvSpPr>
        <p:spPr>
          <a:xfrm>
            <a:off x="297450" y="967588"/>
            <a:ext cx="83769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latin typeface="Rubik"/>
                <a:ea typeface="Rubik"/>
                <a:cs typeface="Rubik"/>
                <a:sym typeface="Rubik"/>
              </a:rPr>
              <a:t>Sebagai BI Analyst PT Sejahtera Bersama, kita akan membuat sebuah table master yang berisikan informasi :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CustomerEmail (cust_email)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CustomerCity (cust_city)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OrderDate (order_date)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OrderQty (order_qty)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ProductName (product_name)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ProductPrice (product_price)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ProductCategoryName (category_name)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TotalSales (total_sales) </a:t>
            </a:r>
            <a:endParaRPr>
              <a:solidFill>
                <a:schemeClr val="dk1"/>
              </a:solidFill>
              <a:latin typeface="Rubik"/>
              <a:ea typeface="Rubik"/>
              <a:cs typeface="Rubik"/>
              <a:sym typeface="Rubik"/>
            </a:endParaRPr>
          </a:p>
          <a:p>
            <a:pPr indent="0" lvl="0" marL="0" rtl="0" algn="l">
              <a:spcBef>
                <a:spcPts val="0"/>
              </a:spcBef>
              <a:spcAft>
                <a:spcPts val="0"/>
              </a:spcAft>
              <a:buClr>
                <a:schemeClr val="dk1"/>
              </a:buClr>
              <a:buSzPts val="1100"/>
              <a:buFont typeface="Arial"/>
              <a:buNone/>
            </a:pPr>
            <a:r>
              <a:t/>
            </a:r>
            <a:endParaRPr>
              <a:solidFill>
                <a:schemeClr val="dk1"/>
              </a:solidFill>
              <a:latin typeface="Rubik"/>
              <a:ea typeface="Rubik"/>
              <a:cs typeface="Rubik"/>
              <a:sym typeface="Rubik"/>
            </a:endParaRPr>
          </a:p>
          <a:p>
            <a:pPr indent="0" lvl="0" marL="0" rtl="0" algn="l">
              <a:spcBef>
                <a:spcPts val="0"/>
              </a:spcBef>
              <a:spcAft>
                <a:spcPts val="0"/>
              </a:spcAft>
              <a:buClr>
                <a:schemeClr val="dk1"/>
              </a:buClr>
              <a:buSzPts val="1100"/>
              <a:buFont typeface="Arial"/>
              <a:buNone/>
            </a:pPr>
            <a:r>
              <a:rPr lang="en">
                <a:solidFill>
                  <a:schemeClr val="dk1"/>
                </a:solidFill>
                <a:latin typeface="Rubik"/>
                <a:ea typeface="Rubik"/>
                <a:cs typeface="Rubik"/>
                <a:sym typeface="Rubik"/>
              </a:rPr>
              <a:t>Urutkan data tersebut berdasarkan tanggal transaksi yang paling awal sampai yang paling akhir.</a:t>
            </a:r>
            <a:endParaRPr>
              <a:solidFill>
                <a:schemeClr val="dk1"/>
              </a:solidFill>
              <a:latin typeface="Rubik"/>
              <a:ea typeface="Rubik"/>
              <a:cs typeface="Rubik"/>
              <a:sym typeface="Rubi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8"/>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10" name="Google Shape;110;p18"/>
          <p:cNvSpPr txBox="1"/>
          <p:nvPr/>
        </p:nvSpPr>
        <p:spPr>
          <a:xfrm>
            <a:off x="254400" y="185613"/>
            <a:ext cx="8463000" cy="7233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500">
                <a:latin typeface="Rubik"/>
                <a:ea typeface="Rubik"/>
                <a:cs typeface="Rubik"/>
                <a:sym typeface="Rubik"/>
              </a:rPr>
              <a:t>Soal 3: Jawaban</a:t>
            </a:r>
            <a:endParaRPr b="1" sz="3500">
              <a:latin typeface="Rubik"/>
              <a:ea typeface="Rubik"/>
              <a:cs typeface="Rubik"/>
              <a:sym typeface="Rubik"/>
            </a:endParaRPr>
          </a:p>
        </p:txBody>
      </p:sp>
      <p:pic>
        <p:nvPicPr>
          <p:cNvPr id="111" name="Google Shape;111;p18"/>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pic>
        <p:nvPicPr>
          <p:cNvPr id="112" name="Google Shape;112;p18"/>
          <p:cNvPicPr preferRelativeResize="0"/>
          <p:nvPr/>
        </p:nvPicPr>
        <p:blipFill>
          <a:blip r:embed="rId5">
            <a:alphaModFix/>
          </a:blip>
          <a:stretch>
            <a:fillRect/>
          </a:stretch>
        </p:blipFill>
        <p:spPr>
          <a:xfrm>
            <a:off x="295275" y="1137522"/>
            <a:ext cx="5243576" cy="2621775"/>
          </a:xfrm>
          <a:prstGeom prst="rect">
            <a:avLst/>
          </a:prstGeom>
          <a:noFill/>
          <a:ln>
            <a:noFill/>
          </a:ln>
        </p:spPr>
      </p:pic>
      <p:pic>
        <p:nvPicPr>
          <p:cNvPr id="113" name="Google Shape;113;p18"/>
          <p:cNvPicPr preferRelativeResize="0"/>
          <p:nvPr/>
        </p:nvPicPr>
        <p:blipFill>
          <a:blip r:embed="rId6">
            <a:alphaModFix/>
          </a:blip>
          <a:stretch>
            <a:fillRect/>
          </a:stretch>
        </p:blipFill>
        <p:spPr>
          <a:xfrm>
            <a:off x="343200" y="4223225"/>
            <a:ext cx="2220475" cy="210475"/>
          </a:xfrm>
          <a:prstGeom prst="rect">
            <a:avLst/>
          </a:prstGeom>
          <a:noFill/>
          <a:ln>
            <a:noFill/>
          </a:ln>
        </p:spPr>
      </p:pic>
      <p:sp>
        <p:nvSpPr>
          <p:cNvPr id="114" name="Google Shape;114;p18"/>
          <p:cNvSpPr txBox="1"/>
          <p:nvPr/>
        </p:nvSpPr>
        <p:spPr>
          <a:xfrm>
            <a:off x="6648225" y="2101775"/>
            <a:ext cx="21663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00">
                <a:solidFill>
                  <a:schemeClr val="dk1"/>
                </a:solidFill>
                <a:latin typeface="Rubik"/>
                <a:ea typeface="Rubik"/>
                <a:cs typeface="Rubik"/>
                <a:sym typeface="Rubik"/>
              </a:rPr>
              <a:t>Membuat Tabel Master Berdasarkan Ketentuan</a:t>
            </a:r>
            <a:endParaRPr sz="1300">
              <a:solidFill>
                <a:schemeClr val="dk1"/>
              </a:solidFill>
              <a:latin typeface="Rubik"/>
              <a:ea typeface="Rubik"/>
              <a:cs typeface="Rubik"/>
              <a:sym typeface="Rubik"/>
            </a:endParaRPr>
          </a:p>
        </p:txBody>
      </p:sp>
      <p:cxnSp>
        <p:nvCxnSpPr>
          <p:cNvPr id="115" name="Google Shape;115;p18"/>
          <p:cNvCxnSpPr>
            <a:stCxn id="114" idx="1"/>
          </p:cNvCxnSpPr>
          <p:nvPr/>
        </p:nvCxnSpPr>
        <p:spPr>
          <a:xfrm rot="10800000">
            <a:off x="5720325" y="2394275"/>
            <a:ext cx="927900" cy="0"/>
          </a:xfrm>
          <a:prstGeom prst="straightConnector1">
            <a:avLst/>
          </a:prstGeom>
          <a:noFill/>
          <a:ln cap="flat" cmpd="sng" w="9525">
            <a:solidFill>
              <a:schemeClr val="dk1"/>
            </a:solidFill>
            <a:prstDash val="solid"/>
            <a:round/>
            <a:headEnd len="med" w="med" type="none"/>
            <a:tailEnd len="med" w="med" type="triangle"/>
          </a:ln>
        </p:spPr>
      </p:cxnSp>
      <p:sp>
        <p:nvSpPr>
          <p:cNvPr id="116" name="Google Shape;116;p18"/>
          <p:cNvSpPr txBox="1"/>
          <p:nvPr/>
        </p:nvSpPr>
        <p:spPr>
          <a:xfrm>
            <a:off x="6648225" y="3930575"/>
            <a:ext cx="2166300" cy="785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00">
                <a:solidFill>
                  <a:schemeClr val="dk1"/>
                </a:solidFill>
                <a:latin typeface="Rubik"/>
                <a:ea typeface="Rubik"/>
                <a:cs typeface="Rubik"/>
                <a:sym typeface="Rubik"/>
              </a:rPr>
              <a:t>Mengurutkan berdasarkan tanggal transaksi (awal ke akhir)</a:t>
            </a:r>
            <a:endParaRPr sz="1300">
              <a:solidFill>
                <a:schemeClr val="dk1"/>
              </a:solidFill>
              <a:latin typeface="Rubik"/>
              <a:ea typeface="Rubik"/>
              <a:cs typeface="Rubik"/>
              <a:sym typeface="Rubik"/>
            </a:endParaRPr>
          </a:p>
        </p:txBody>
      </p:sp>
      <p:cxnSp>
        <p:nvCxnSpPr>
          <p:cNvPr id="117" name="Google Shape;117;p18"/>
          <p:cNvCxnSpPr>
            <a:stCxn id="116" idx="1"/>
          </p:cNvCxnSpPr>
          <p:nvPr/>
        </p:nvCxnSpPr>
        <p:spPr>
          <a:xfrm rot="10800000">
            <a:off x="2755425" y="4314125"/>
            <a:ext cx="3892800" cy="90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19"/>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23" name="Google Shape;123;p19"/>
          <p:cNvSpPr txBox="1"/>
          <p:nvPr/>
        </p:nvSpPr>
        <p:spPr>
          <a:xfrm>
            <a:off x="254400" y="185613"/>
            <a:ext cx="8463000" cy="7233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500">
                <a:latin typeface="Rubik"/>
                <a:ea typeface="Rubik"/>
                <a:cs typeface="Rubik"/>
                <a:sym typeface="Rubik"/>
              </a:rPr>
              <a:t>Soal 4</a:t>
            </a:r>
            <a:endParaRPr b="1" sz="3500">
              <a:latin typeface="Rubik"/>
              <a:ea typeface="Rubik"/>
              <a:cs typeface="Rubik"/>
              <a:sym typeface="Rubik"/>
            </a:endParaRPr>
          </a:p>
        </p:txBody>
      </p:sp>
      <p:pic>
        <p:nvPicPr>
          <p:cNvPr id="124" name="Google Shape;124;p19"/>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25" name="Google Shape;125;p19"/>
          <p:cNvSpPr txBox="1"/>
          <p:nvPr/>
        </p:nvSpPr>
        <p:spPr>
          <a:xfrm>
            <a:off x="297450" y="967588"/>
            <a:ext cx="8376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ubik"/>
                <a:ea typeface="Rubik"/>
                <a:cs typeface="Rubik"/>
                <a:sym typeface="Rubik"/>
              </a:rPr>
              <a:t>Dari hasil tabel yang dibuat pada soal nomor 3, simpanlah hasilnya dalam bentuk CSV. Dengan menggunakan Looker Studio, buatlah visualisasi yang menampilkan data penjualan tersebut. Visualisasi tersebut harus berisi minimal :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Total keseluruhan sales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Total keseluruhan sales berdasarkan kategori produk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Total keseluruhan qty berdasarkan kategori produk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Total sales berdasarkan kota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Total qty berdasarkan kota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Top 5 kategori produk yang paling tinggi salesnya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Top 5 kategori produk yang paling tinggi qtynya</a:t>
            </a:r>
            <a:endParaRPr>
              <a:solidFill>
                <a:schemeClr val="dk1"/>
              </a:solidFill>
              <a:latin typeface="Rubik"/>
              <a:ea typeface="Rubik"/>
              <a:cs typeface="Rubik"/>
              <a:sym typeface="Rubi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nvSpPr>
        <p:spPr>
          <a:xfrm>
            <a:off x="254400" y="185613"/>
            <a:ext cx="8463000" cy="7233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500">
                <a:latin typeface="Rubik"/>
                <a:ea typeface="Rubik"/>
                <a:cs typeface="Rubik"/>
                <a:sym typeface="Rubik"/>
              </a:rPr>
              <a:t>Soal 4</a:t>
            </a:r>
            <a:endParaRPr b="1" sz="3500">
              <a:latin typeface="Rubik"/>
              <a:ea typeface="Rubik"/>
              <a:cs typeface="Rubik"/>
              <a:sym typeface="Rubik"/>
            </a:endParaRPr>
          </a:p>
        </p:txBody>
      </p:sp>
      <p:pic>
        <p:nvPicPr>
          <p:cNvPr id="131" name="Google Shape;131;p20"/>
          <p:cNvPicPr preferRelativeResize="0"/>
          <p:nvPr/>
        </p:nvPicPr>
        <p:blipFill rotWithShape="1">
          <a:blip r:embed="rId3">
            <a:alphaModFix/>
          </a:blip>
          <a:srcRect b="5649" l="0" r="0" t="5658"/>
          <a:stretch/>
        </p:blipFill>
        <p:spPr>
          <a:xfrm>
            <a:off x="7317600" y="185625"/>
            <a:ext cx="1399902" cy="541300"/>
          </a:xfrm>
          <a:prstGeom prst="rect">
            <a:avLst/>
          </a:prstGeom>
          <a:noFill/>
          <a:ln>
            <a:noFill/>
          </a:ln>
        </p:spPr>
      </p:pic>
      <p:pic>
        <p:nvPicPr>
          <p:cNvPr id="132" name="Google Shape;132;p20"/>
          <p:cNvPicPr preferRelativeResize="0"/>
          <p:nvPr/>
        </p:nvPicPr>
        <p:blipFill>
          <a:blip r:embed="rId4">
            <a:alphaModFix/>
          </a:blip>
          <a:stretch>
            <a:fillRect/>
          </a:stretch>
        </p:blipFill>
        <p:spPr>
          <a:xfrm>
            <a:off x="1978863" y="606850"/>
            <a:ext cx="5014074" cy="3929788"/>
          </a:xfrm>
          <a:prstGeom prst="rect">
            <a:avLst/>
          </a:prstGeom>
          <a:noFill/>
          <a:ln>
            <a:noFill/>
          </a:ln>
        </p:spPr>
      </p:pic>
      <p:sp>
        <p:nvSpPr>
          <p:cNvPr id="133" name="Google Shape;133;p20"/>
          <p:cNvSpPr txBox="1"/>
          <p:nvPr/>
        </p:nvSpPr>
        <p:spPr>
          <a:xfrm>
            <a:off x="2985900" y="46493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accent5"/>
                </a:solidFill>
                <a:latin typeface="Rubik"/>
                <a:ea typeface="Rubik"/>
                <a:cs typeface="Rubik"/>
                <a:sym typeface="Rubik"/>
                <a:hlinkClick r:id="rId5">
                  <a:extLst>
                    <a:ext uri="{A12FA001-AC4F-418D-AE19-62706E023703}">
                      <ahyp:hlinkClr val="tx"/>
                    </a:ext>
                  </a:extLst>
                </a:hlinkClick>
              </a:rPr>
              <a:t>Link Looker Studio [ Klik Disini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1"/>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39" name="Google Shape;139;p21"/>
          <p:cNvSpPr txBox="1"/>
          <p:nvPr/>
        </p:nvSpPr>
        <p:spPr>
          <a:xfrm>
            <a:off x="254400" y="185613"/>
            <a:ext cx="8463000" cy="7233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500">
                <a:latin typeface="Rubik"/>
                <a:ea typeface="Rubik"/>
                <a:cs typeface="Rubik"/>
                <a:sym typeface="Rubik"/>
              </a:rPr>
              <a:t>Soal 5</a:t>
            </a:r>
            <a:endParaRPr b="1" sz="3500">
              <a:latin typeface="Rubik"/>
              <a:ea typeface="Rubik"/>
              <a:cs typeface="Rubik"/>
              <a:sym typeface="Rubik"/>
            </a:endParaRPr>
          </a:p>
        </p:txBody>
      </p:sp>
      <p:pic>
        <p:nvPicPr>
          <p:cNvPr id="140" name="Google Shape;140;p21"/>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41" name="Google Shape;141;p21"/>
          <p:cNvSpPr txBox="1"/>
          <p:nvPr/>
        </p:nvSpPr>
        <p:spPr>
          <a:xfrm>
            <a:off x="297450" y="815188"/>
            <a:ext cx="8376900" cy="471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ubik"/>
                <a:ea typeface="Rubik"/>
                <a:cs typeface="Rubik"/>
                <a:sym typeface="Rubik"/>
              </a:rPr>
              <a:t>Sebagai BI analyst PT Sejahtera Bersama, apa yang bisa anda usulkan untuk mempertahankan penjualan ataupun menaikkan penjualan dengan tabel transaksi detail yang sudah ada?</a:t>
            </a:r>
            <a:endParaRPr>
              <a:solidFill>
                <a:schemeClr val="dk1"/>
              </a:solidFill>
              <a:latin typeface="Rubik"/>
              <a:ea typeface="Rubik"/>
              <a:cs typeface="Rubik"/>
              <a:sym typeface="Rubik"/>
            </a:endParaRPr>
          </a:p>
          <a:p>
            <a:pPr indent="0" lvl="0" marL="0" rtl="0" algn="l">
              <a:spcBef>
                <a:spcPts val="0"/>
              </a:spcBef>
              <a:spcAft>
                <a:spcPts val="0"/>
              </a:spcAft>
              <a:buNone/>
            </a:pPr>
            <a:r>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AutoNum type="arabicPeriod"/>
            </a:pPr>
            <a:r>
              <a:rPr b="1" lang="en">
                <a:solidFill>
                  <a:schemeClr val="dk1"/>
                </a:solidFill>
                <a:latin typeface="Rubik"/>
                <a:ea typeface="Rubik"/>
                <a:cs typeface="Rubik"/>
                <a:sym typeface="Rubik"/>
              </a:rPr>
              <a:t>Sesuaikan penawaran produk berdasarkan preferensi wilayah</a:t>
            </a:r>
            <a:endParaRPr b="1">
              <a:solidFill>
                <a:schemeClr val="dk1"/>
              </a:solidFill>
              <a:latin typeface="Rubik"/>
              <a:ea typeface="Rubik"/>
              <a:cs typeface="Rubik"/>
              <a:sym typeface="Rubik"/>
            </a:endParaRPr>
          </a:p>
          <a:p>
            <a:pPr indent="0" lvl="0" marL="457200" rtl="0" algn="l">
              <a:spcBef>
                <a:spcPts val="0"/>
              </a:spcBef>
              <a:spcAft>
                <a:spcPts val="0"/>
              </a:spcAft>
              <a:buNone/>
            </a:pPr>
            <a:r>
              <a:rPr lang="en">
                <a:solidFill>
                  <a:schemeClr val="dk1"/>
                </a:solidFill>
                <a:latin typeface="Rubik"/>
                <a:ea typeface="Rubik"/>
                <a:cs typeface="Rubik"/>
                <a:sym typeface="Rubik"/>
              </a:rPr>
              <a:t>Berdasarkan proporsi penjualan produk di kota-kota teratas, disarankan untuk menyesuaikan penawaran produk dengan preferensi wilayah. Misalnya, di kota Washington, produk "Robots" sangat populer, jadi bisa memperkuat stok produk dalam kategori ini di wilayah tersebut. Selain itu lakukan juga survei pelanggan atau wawancara dengan mereka untuk mendapatkan wawasan langsung tentang preferensi dan kebutuhan mereka.</a:t>
            </a:r>
            <a:endParaRPr>
              <a:solidFill>
                <a:schemeClr val="dk1"/>
              </a:solidFill>
              <a:latin typeface="Rubik"/>
              <a:ea typeface="Rubik"/>
              <a:cs typeface="Rubik"/>
              <a:sym typeface="Rubik"/>
            </a:endParaRPr>
          </a:p>
          <a:p>
            <a:pPr indent="0" lvl="0" marL="457200" rtl="0" algn="l">
              <a:spcBef>
                <a:spcPts val="0"/>
              </a:spcBef>
              <a:spcAft>
                <a:spcPts val="0"/>
              </a:spcAft>
              <a:buNone/>
            </a:pPr>
            <a:r>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AutoNum type="arabicPeriod"/>
            </a:pPr>
            <a:r>
              <a:rPr b="1" lang="en">
                <a:solidFill>
                  <a:schemeClr val="dk1"/>
                </a:solidFill>
                <a:latin typeface="Rubik"/>
                <a:ea typeface="Rubik"/>
                <a:cs typeface="Rubik"/>
                <a:sym typeface="Rubik"/>
              </a:rPr>
              <a:t>Memperluas wilayah dan pemasaran di lima kota teratas</a:t>
            </a:r>
            <a:endParaRPr b="1">
              <a:solidFill>
                <a:schemeClr val="dk1"/>
              </a:solidFill>
              <a:latin typeface="Rubik"/>
              <a:ea typeface="Rubik"/>
              <a:cs typeface="Rubik"/>
              <a:sym typeface="Rubik"/>
            </a:endParaRPr>
          </a:p>
          <a:p>
            <a:pPr indent="0" lvl="0" marL="457200" rtl="0" algn="l">
              <a:spcBef>
                <a:spcPts val="0"/>
              </a:spcBef>
              <a:spcAft>
                <a:spcPts val="0"/>
              </a:spcAft>
              <a:buNone/>
            </a:pPr>
            <a:r>
              <a:rPr lang="en">
                <a:solidFill>
                  <a:schemeClr val="dk1"/>
                </a:solidFill>
                <a:latin typeface="Rubik"/>
                <a:ea typeface="Rubik"/>
                <a:cs typeface="Rubik"/>
                <a:sym typeface="Rubik"/>
              </a:rPr>
              <a:t>Lima kota dengan total penjualan tertinggi adalah Washington, Houston, Sacramento, San Diego, dan Albany. Buka franchise dan tingkatkan kampanye pemasaran khusus di setiap kota dengan total penjualan tertinggi. </a:t>
            </a:r>
            <a:endParaRPr>
              <a:solidFill>
                <a:schemeClr val="dk1"/>
              </a:solidFill>
              <a:latin typeface="Rubik"/>
              <a:ea typeface="Rubik"/>
              <a:cs typeface="Rubik"/>
              <a:sym typeface="Rubik"/>
            </a:endParaRPr>
          </a:p>
          <a:p>
            <a:pPr indent="0" lvl="0" marL="457200" rtl="0" algn="l">
              <a:spcBef>
                <a:spcPts val="0"/>
              </a:spcBef>
              <a:spcAft>
                <a:spcPts val="0"/>
              </a:spcAft>
              <a:buNone/>
            </a:pPr>
            <a:r>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AutoNum type="arabicPeriod"/>
            </a:pPr>
            <a:r>
              <a:rPr b="1" lang="en">
                <a:solidFill>
                  <a:schemeClr val="dk1"/>
                </a:solidFill>
                <a:latin typeface="Rubik"/>
                <a:ea typeface="Rubik"/>
                <a:cs typeface="Rubik"/>
                <a:sym typeface="Rubik"/>
              </a:rPr>
              <a:t>Mengoptimalkan kategori produk</a:t>
            </a:r>
            <a:endParaRPr b="1">
              <a:solidFill>
                <a:schemeClr val="dk1"/>
              </a:solidFill>
              <a:latin typeface="Rubik"/>
              <a:ea typeface="Rubik"/>
              <a:cs typeface="Rubik"/>
              <a:sym typeface="Rubik"/>
            </a:endParaRPr>
          </a:p>
          <a:p>
            <a:pPr indent="0" lvl="0" marL="457200" rtl="0" algn="l">
              <a:spcBef>
                <a:spcPts val="0"/>
              </a:spcBef>
              <a:spcAft>
                <a:spcPts val="0"/>
              </a:spcAft>
              <a:buClr>
                <a:schemeClr val="dk1"/>
              </a:buClr>
              <a:buSzPts val="1100"/>
              <a:buFont typeface="Arial"/>
              <a:buNone/>
            </a:pPr>
            <a:r>
              <a:rPr lang="en">
                <a:solidFill>
                  <a:schemeClr val="dk1"/>
                </a:solidFill>
                <a:latin typeface="Rubik"/>
                <a:ea typeface="Rubik"/>
                <a:cs typeface="Rubik"/>
                <a:sym typeface="Rubik"/>
              </a:rPr>
              <a:t>Kategori "Robots" adalah kontributor utama untuk total penjualan, namun "eBooks" adalah yang terlaris dalam hal jumlah barang terjual. Kembangkan produk dalam kategori "Robots" atau meningkatkan promosi untuk "eBooks."</a:t>
            </a:r>
            <a:endParaRPr>
              <a:solidFill>
                <a:schemeClr val="dk1"/>
              </a:solidFill>
              <a:latin typeface="Rubik"/>
              <a:ea typeface="Rubik"/>
              <a:cs typeface="Rubik"/>
              <a:sym typeface="Rubik"/>
            </a:endParaRPr>
          </a:p>
          <a:p>
            <a:pPr indent="0" lvl="0" marL="457200" rtl="0" algn="l">
              <a:spcBef>
                <a:spcPts val="0"/>
              </a:spcBef>
              <a:spcAft>
                <a:spcPts val="0"/>
              </a:spcAft>
              <a:buNone/>
            </a:pPr>
            <a:r>
              <a:t/>
            </a:r>
            <a:endParaRPr>
              <a:solidFill>
                <a:schemeClr val="dk1"/>
              </a:solidFill>
              <a:latin typeface="Rubik"/>
              <a:ea typeface="Rubik"/>
              <a:cs typeface="Rubik"/>
              <a:sym typeface="Rubik"/>
            </a:endParaRPr>
          </a:p>
          <a:p>
            <a:pPr indent="0" lvl="0" marL="457200" rtl="0" algn="l">
              <a:spcBef>
                <a:spcPts val="0"/>
              </a:spcBef>
              <a:spcAft>
                <a:spcPts val="0"/>
              </a:spcAft>
              <a:buNone/>
            </a:pPr>
            <a:r>
              <a:t/>
            </a:r>
            <a:endParaRPr>
              <a:solidFill>
                <a:schemeClr val="dk1"/>
              </a:solidFill>
              <a:latin typeface="Rubik"/>
              <a:ea typeface="Rubik"/>
              <a:cs typeface="Rubik"/>
              <a:sym typeface="Rubik"/>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